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24"/>
  </p:notesMasterIdLst>
  <p:sldIdLst>
    <p:sldId id="256" r:id="rId2"/>
    <p:sldId id="259" r:id="rId3"/>
    <p:sldId id="261" r:id="rId4"/>
    <p:sldId id="257" r:id="rId5"/>
    <p:sldId id="260" r:id="rId6"/>
    <p:sldId id="262" r:id="rId7"/>
    <p:sldId id="266" r:id="rId8"/>
    <p:sldId id="265" r:id="rId9"/>
    <p:sldId id="263" r:id="rId10"/>
    <p:sldId id="269" r:id="rId11"/>
    <p:sldId id="267" r:id="rId12"/>
    <p:sldId id="278" r:id="rId13"/>
    <p:sldId id="275" r:id="rId14"/>
    <p:sldId id="279" r:id="rId15"/>
    <p:sldId id="272" r:id="rId16"/>
    <p:sldId id="268" r:id="rId17"/>
    <p:sldId id="270" r:id="rId18"/>
    <p:sldId id="271" r:id="rId19"/>
    <p:sldId id="277" r:id="rId20"/>
    <p:sldId id="274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2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3540B5-FB53-44C2-9414-2D967AE0539E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1E488A9-D8B8-42E4-A43B-202DD038281C}">
      <dgm:prSet phldrT="[Текст]" custT="1"/>
      <dgm:spPr/>
      <dgm:t>
        <a:bodyPr/>
        <a:lstStyle/>
        <a:p>
          <a:pPr algn="just"/>
          <a:r>
            <a:rPr lang="uk-UA" sz="2300" dirty="0" smtClean="0">
              <a:latin typeface="Arial Narrow" panose="020B0606020202030204" pitchFamily="34" charset="0"/>
            </a:rPr>
            <a:t>Народився 4 грудня 1875 року в Празі. </a:t>
          </a:r>
          <a:r>
            <a:rPr lang="ru-RU" sz="2300" dirty="0" smtClean="0">
              <a:latin typeface="Arial Narrow" panose="020B0606020202030204" pitchFamily="34" charset="0"/>
            </a:rPr>
            <a:t>Походив із небагатої чиновницької родини: батько спочатку був унтер-офіцером артилерії, а після виходу у відставку став службовцем залізничної компанії. Мати, Софі Рільке, мала літературні здібності та мріяла про аристократизм. Вона плекала в синові прагнення стати поетом.  </a:t>
          </a:r>
          <a:r>
            <a:rPr lang="uk-UA" sz="2300" dirty="0" smtClean="0">
              <a:latin typeface="Arial Narrow" panose="020B0606020202030204" pitchFamily="34" charset="0"/>
            </a:rPr>
            <a:t> </a:t>
          </a:r>
          <a:endParaRPr lang="ru-RU" sz="2300" dirty="0">
            <a:latin typeface="Arial Narrow" panose="020B0606020202030204" pitchFamily="34" charset="0"/>
          </a:endParaRPr>
        </a:p>
      </dgm:t>
    </dgm:pt>
    <dgm:pt modelId="{7442741C-F59F-4FB0-A85A-02081D7C4752}" type="parTrans" cxnId="{434332D6-8EBA-4C59-A87A-8E3CD062C456}">
      <dgm:prSet/>
      <dgm:spPr/>
      <dgm:t>
        <a:bodyPr/>
        <a:lstStyle/>
        <a:p>
          <a:endParaRPr lang="ru-RU"/>
        </a:p>
      </dgm:t>
    </dgm:pt>
    <dgm:pt modelId="{3937AEEE-A6A7-4281-9436-7385740ED1BF}" type="sibTrans" cxnId="{434332D6-8EBA-4C59-A87A-8E3CD062C456}">
      <dgm:prSet/>
      <dgm:spPr/>
      <dgm:t>
        <a:bodyPr/>
        <a:lstStyle/>
        <a:p>
          <a:endParaRPr lang="ru-RU"/>
        </a:p>
      </dgm:t>
    </dgm:pt>
    <dgm:pt modelId="{67FCB1EC-FF5A-479B-8FA5-4BC787E1E0B1}">
      <dgm:prSet phldrT="[Текст]" custT="1"/>
      <dgm:spPr/>
      <dgm:t>
        <a:bodyPr/>
        <a:lstStyle/>
        <a:p>
          <a:pPr algn="just"/>
          <a:r>
            <a:rPr lang="ru-RU" sz="2400" dirty="0" smtClean="0">
              <a:latin typeface="Arial Narrow" panose="020B0606020202030204" pitchFamily="34" charset="0"/>
            </a:rPr>
            <a:t> Батько мріяв про військове майбу-тнє сина, тому віддав до</a:t>
          </a:r>
          <a:r>
            <a:rPr lang="ru-RU" sz="2300" dirty="0" smtClean="0">
              <a:latin typeface="Arial Narrow" panose="020B0606020202030204" pitchFamily="34" charset="0"/>
            </a:rPr>
            <a:t> військової школи. За станом здоров'я його комі-сували у</a:t>
          </a:r>
          <a:r>
            <a:rPr lang="ru-RU" sz="1200" dirty="0" smtClean="0">
              <a:latin typeface="Arial Narrow" panose="020B0606020202030204" pitchFamily="34" charset="0"/>
            </a:rPr>
            <a:t> </a:t>
          </a:r>
          <a:r>
            <a:rPr lang="ru-RU" sz="2300" dirty="0" smtClean="0">
              <a:latin typeface="Arial Narrow" panose="020B0606020202030204" pitchFamily="34" charset="0"/>
            </a:rPr>
            <a:t>1891 р., і  він опинився у Торговій академії Лінца. </a:t>
          </a:r>
          <a:endParaRPr lang="ru-RU" sz="2300" dirty="0">
            <a:latin typeface="Arial Narrow" panose="020B0606020202030204" pitchFamily="34" charset="0"/>
          </a:endParaRPr>
        </a:p>
      </dgm:t>
    </dgm:pt>
    <dgm:pt modelId="{203E0178-C4D2-41D6-90E5-E0FB6E748D7B}" type="parTrans" cxnId="{67DAD304-9BBE-4AD4-A3A4-A7B15BF96BFB}">
      <dgm:prSet/>
      <dgm:spPr/>
      <dgm:t>
        <a:bodyPr/>
        <a:lstStyle/>
        <a:p>
          <a:endParaRPr lang="ru-RU"/>
        </a:p>
      </dgm:t>
    </dgm:pt>
    <dgm:pt modelId="{3E88437C-1D84-4D36-B80F-B3501E538998}" type="sibTrans" cxnId="{67DAD304-9BBE-4AD4-A3A4-A7B15BF96BFB}">
      <dgm:prSet/>
      <dgm:spPr/>
      <dgm:t>
        <a:bodyPr/>
        <a:lstStyle/>
        <a:p>
          <a:endParaRPr lang="ru-RU"/>
        </a:p>
      </dgm:t>
    </dgm:pt>
    <dgm:pt modelId="{D32665B6-136A-470A-8F5A-9CDB1D7C42E0}">
      <dgm:prSet phldrT="[Текст]" custT="1"/>
      <dgm:spPr/>
      <dgm:t>
        <a:bodyPr/>
        <a:lstStyle/>
        <a:p>
          <a:pPr algn="just"/>
          <a:r>
            <a:rPr lang="ru-RU" sz="2300" dirty="0" smtClean="0">
              <a:latin typeface="Arial Narrow" panose="020B0606020202030204" pitchFamily="34" charset="0"/>
            </a:rPr>
            <a:t>У 1895—1896 pp. Рільке ви-вчав історію мистецтва, лі-тератури, право і філософію у Празькому університеті.</a:t>
          </a:r>
          <a:endParaRPr lang="ru-RU" sz="2300" dirty="0">
            <a:latin typeface="Arial Narrow" panose="020B0606020202030204" pitchFamily="34" charset="0"/>
          </a:endParaRPr>
        </a:p>
      </dgm:t>
    </dgm:pt>
    <dgm:pt modelId="{770B6472-2DD9-4E3F-BBC1-536EB30E04F2}" type="parTrans" cxnId="{8ECAFA5F-0720-45C9-96C9-EDCC777F4D7E}">
      <dgm:prSet/>
      <dgm:spPr/>
      <dgm:t>
        <a:bodyPr/>
        <a:lstStyle/>
        <a:p>
          <a:endParaRPr lang="ru-RU"/>
        </a:p>
      </dgm:t>
    </dgm:pt>
    <dgm:pt modelId="{2B2C204C-5418-4DB2-B47D-5A1BE33112BF}" type="sibTrans" cxnId="{8ECAFA5F-0720-45C9-96C9-EDCC777F4D7E}">
      <dgm:prSet/>
      <dgm:spPr/>
      <dgm:t>
        <a:bodyPr/>
        <a:lstStyle/>
        <a:p>
          <a:endParaRPr lang="ru-RU"/>
        </a:p>
      </dgm:t>
    </dgm:pt>
    <dgm:pt modelId="{469691AE-5090-49CB-ACE3-50D7473F2FA7}">
      <dgm:prSet custT="1"/>
      <dgm:spPr/>
      <dgm:t>
        <a:bodyPr/>
        <a:lstStyle/>
        <a:p>
          <a:pPr algn="l"/>
          <a:endParaRPr lang="ru-RU" sz="2400" dirty="0" smtClean="0">
            <a:latin typeface="Arial Narrow" panose="020B0606020202030204" pitchFamily="34" charset="0"/>
          </a:endParaRPr>
        </a:p>
        <a:p>
          <a:pPr algn="just"/>
          <a:r>
            <a:rPr lang="ru-RU" sz="2300" dirty="0" smtClean="0">
              <a:latin typeface="Arial Narrow" panose="020B0606020202030204" pitchFamily="34" charset="0"/>
            </a:rPr>
            <a:t>З 1882 до 1886 р. майбутній поет відвідував школу. У 1884 р. батьки Рільке розлучилися</a:t>
          </a:r>
          <a:r>
            <a:rPr lang="ru-RU" sz="2400" dirty="0" smtClean="0">
              <a:latin typeface="Arial Narrow" panose="020B0606020202030204" pitchFamily="34" charset="0"/>
            </a:rPr>
            <a:t>.</a:t>
          </a:r>
        </a:p>
        <a:p>
          <a:pPr algn="l"/>
          <a:endParaRPr lang="ru-RU" sz="2400" dirty="0">
            <a:latin typeface="Arial Narrow" panose="020B0606020202030204" pitchFamily="34" charset="0"/>
          </a:endParaRPr>
        </a:p>
      </dgm:t>
    </dgm:pt>
    <dgm:pt modelId="{77FF62A4-C10A-40E3-83F4-4B5AAFBC20E2}" type="parTrans" cxnId="{9EE4BB99-22D1-4D98-9D3C-8F401B165402}">
      <dgm:prSet/>
      <dgm:spPr/>
      <dgm:t>
        <a:bodyPr/>
        <a:lstStyle/>
        <a:p>
          <a:endParaRPr lang="ru-RU"/>
        </a:p>
      </dgm:t>
    </dgm:pt>
    <dgm:pt modelId="{CC3CBCE0-53E4-4D24-9925-768D42C9EEED}" type="sibTrans" cxnId="{9EE4BB99-22D1-4D98-9D3C-8F401B165402}">
      <dgm:prSet/>
      <dgm:spPr/>
      <dgm:t>
        <a:bodyPr/>
        <a:lstStyle/>
        <a:p>
          <a:endParaRPr lang="ru-RU"/>
        </a:p>
      </dgm:t>
    </dgm:pt>
    <dgm:pt modelId="{40BF46E7-63F2-4B75-B343-1BC2929E221A}">
      <dgm:prSet custT="1"/>
      <dgm:spPr/>
      <dgm:t>
        <a:bodyPr/>
        <a:lstStyle/>
        <a:p>
          <a:pPr algn="just"/>
          <a:r>
            <a:rPr lang="ru-RU" sz="2300" dirty="0" smtClean="0">
              <a:latin typeface="Arial Narrow" panose="020B0606020202030204" pitchFamily="34" charset="0"/>
            </a:rPr>
            <a:t>Тоді ж юнак закохався у Валерію Давид-Ронфельд, котра фінансувала його перші поетичні кроки.</a:t>
          </a:r>
          <a:endParaRPr lang="ru-RU" sz="2300" dirty="0">
            <a:latin typeface="Arial Narrow" panose="020B0606020202030204" pitchFamily="34" charset="0"/>
          </a:endParaRPr>
        </a:p>
      </dgm:t>
    </dgm:pt>
    <dgm:pt modelId="{A1DCEB70-E876-4E18-9547-EDD86F3487FC}" type="parTrans" cxnId="{B937ECE4-B0F2-4425-896C-B4AA800582F1}">
      <dgm:prSet/>
      <dgm:spPr/>
      <dgm:t>
        <a:bodyPr/>
        <a:lstStyle/>
        <a:p>
          <a:endParaRPr lang="ru-RU"/>
        </a:p>
      </dgm:t>
    </dgm:pt>
    <dgm:pt modelId="{AD8DD789-4AC7-4B97-8043-033946CD06BA}" type="sibTrans" cxnId="{B937ECE4-B0F2-4425-896C-B4AA800582F1}">
      <dgm:prSet/>
      <dgm:spPr/>
      <dgm:t>
        <a:bodyPr/>
        <a:lstStyle/>
        <a:p>
          <a:endParaRPr lang="ru-RU"/>
        </a:p>
      </dgm:t>
    </dgm:pt>
    <dgm:pt modelId="{AC00E83E-470D-4212-BB19-D41FB866435B}" type="pres">
      <dgm:prSet presAssocID="{E03540B5-FB53-44C2-9414-2D967AE0539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65A73D-410A-415B-BE89-72D71B1AB9B1}" type="pres">
      <dgm:prSet presAssocID="{81E488A9-D8B8-42E4-A43B-202DD038281C}" presName="node" presStyleLbl="node1" presStyleIdx="0" presStyleCnt="5" custScaleX="331345" custScaleY="113059" custLinFactNeighborX="0" custLinFactNeighborY="1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19A687-8294-4E01-A5B9-598E66DC510A}" type="pres">
      <dgm:prSet presAssocID="{3937AEEE-A6A7-4281-9436-7385740ED1BF}" presName="sibTrans" presStyleCnt="0"/>
      <dgm:spPr/>
    </dgm:pt>
    <dgm:pt modelId="{D868D140-9D85-48D3-84B7-041A3E3E01FD}" type="pres">
      <dgm:prSet presAssocID="{67FCB1EC-FF5A-479B-8FA5-4BC787E1E0B1}" presName="node" presStyleLbl="node1" presStyleIdx="1" presStyleCnt="5" custScaleX="185360" custScaleY="110690" custLinFactX="68535" custLinFactNeighborX="100000" custLinFactNeighborY="5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2393D-008B-40A7-9076-DCE23F90DEEF}" type="pres">
      <dgm:prSet presAssocID="{3E88437C-1D84-4D36-B80F-B3501E538998}" presName="sibTrans" presStyleCnt="0"/>
      <dgm:spPr/>
    </dgm:pt>
    <dgm:pt modelId="{EFC18A1D-8EF2-4922-B81D-3CFBACFAFDB8}" type="pres">
      <dgm:prSet presAssocID="{469691AE-5090-49CB-ACE3-50D7473F2FA7}" presName="node" presStyleLbl="node1" presStyleIdx="2" presStyleCnt="5" custScaleX="161072" custScaleY="86333" custLinFactX="-98339" custLinFactNeighborX="-100000" custLinFactNeighborY="-10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5F6BF-4A3B-4B66-9050-682036BBF8A5}" type="pres">
      <dgm:prSet presAssocID="{CC3CBCE0-53E4-4D24-9925-768D42C9EEED}" presName="sibTrans" presStyleCnt="0"/>
      <dgm:spPr/>
    </dgm:pt>
    <dgm:pt modelId="{7FF76105-82DB-4AB6-A524-CE8DA441B2AD}" type="pres">
      <dgm:prSet presAssocID="{D32665B6-136A-470A-8F5A-9CDB1D7C42E0}" presName="node" presStyleLbl="node1" presStyleIdx="3" presStyleCnt="5" custScaleX="142390" custScaleY="110911" custLinFactNeighborX="0" custLinFactNeighborY="22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6BBCD-4AC5-46CF-9B61-2823AE481151}" type="pres">
      <dgm:prSet presAssocID="{2B2C204C-5418-4DB2-B47D-5A1BE33112BF}" presName="sibTrans" presStyleCnt="0"/>
      <dgm:spPr/>
    </dgm:pt>
    <dgm:pt modelId="{8B828597-9CA7-4D2D-9E30-607A314B76F2}" type="pres">
      <dgm:prSet presAssocID="{40BF46E7-63F2-4B75-B343-1BC2929E221A}" presName="node" presStyleLbl="node1" presStyleIdx="4" presStyleCnt="5" custScaleX="185731" custScaleY="107236" custLinFactNeighborX="6067" custLinFactNeighborY="24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37ECE4-B0F2-4425-896C-B4AA800582F1}" srcId="{E03540B5-FB53-44C2-9414-2D967AE0539E}" destId="{40BF46E7-63F2-4B75-B343-1BC2929E221A}" srcOrd="4" destOrd="0" parTransId="{A1DCEB70-E876-4E18-9547-EDD86F3487FC}" sibTransId="{AD8DD789-4AC7-4B97-8043-033946CD06BA}"/>
    <dgm:cxn modelId="{6EBDC60C-C5FC-4B9A-B57E-831E47F239FB}" type="presOf" srcId="{67FCB1EC-FF5A-479B-8FA5-4BC787E1E0B1}" destId="{D868D140-9D85-48D3-84B7-041A3E3E01FD}" srcOrd="0" destOrd="0" presId="urn:microsoft.com/office/officeart/2005/8/layout/default"/>
    <dgm:cxn modelId="{DBBD1C73-1475-4B36-98F1-C95CE46AB5D7}" type="presOf" srcId="{E03540B5-FB53-44C2-9414-2D967AE0539E}" destId="{AC00E83E-470D-4212-BB19-D41FB866435B}" srcOrd="0" destOrd="0" presId="urn:microsoft.com/office/officeart/2005/8/layout/default"/>
    <dgm:cxn modelId="{5CB9CB47-5993-457D-9C58-67229D937D16}" type="presOf" srcId="{469691AE-5090-49CB-ACE3-50D7473F2FA7}" destId="{EFC18A1D-8EF2-4922-B81D-3CFBACFAFDB8}" srcOrd="0" destOrd="0" presId="urn:microsoft.com/office/officeart/2005/8/layout/default"/>
    <dgm:cxn modelId="{67DAD304-9BBE-4AD4-A3A4-A7B15BF96BFB}" srcId="{E03540B5-FB53-44C2-9414-2D967AE0539E}" destId="{67FCB1EC-FF5A-479B-8FA5-4BC787E1E0B1}" srcOrd="1" destOrd="0" parTransId="{203E0178-C4D2-41D6-90E5-E0FB6E748D7B}" sibTransId="{3E88437C-1D84-4D36-B80F-B3501E538998}"/>
    <dgm:cxn modelId="{434332D6-8EBA-4C59-A87A-8E3CD062C456}" srcId="{E03540B5-FB53-44C2-9414-2D967AE0539E}" destId="{81E488A9-D8B8-42E4-A43B-202DD038281C}" srcOrd="0" destOrd="0" parTransId="{7442741C-F59F-4FB0-A85A-02081D7C4752}" sibTransId="{3937AEEE-A6A7-4281-9436-7385740ED1BF}"/>
    <dgm:cxn modelId="{F1ADD990-CAFD-417A-902C-2D172F31931E}" type="presOf" srcId="{81E488A9-D8B8-42E4-A43B-202DD038281C}" destId="{9365A73D-410A-415B-BE89-72D71B1AB9B1}" srcOrd="0" destOrd="0" presId="urn:microsoft.com/office/officeart/2005/8/layout/default"/>
    <dgm:cxn modelId="{9EE4BB99-22D1-4D98-9D3C-8F401B165402}" srcId="{E03540B5-FB53-44C2-9414-2D967AE0539E}" destId="{469691AE-5090-49CB-ACE3-50D7473F2FA7}" srcOrd="2" destOrd="0" parTransId="{77FF62A4-C10A-40E3-83F4-4B5AAFBC20E2}" sibTransId="{CC3CBCE0-53E4-4D24-9925-768D42C9EEED}"/>
    <dgm:cxn modelId="{14D167CD-436D-4813-A720-DB064979A790}" type="presOf" srcId="{D32665B6-136A-470A-8F5A-9CDB1D7C42E0}" destId="{7FF76105-82DB-4AB6-A524-CE8DA441B2AD}" srcOrd="0" destOrd="0" presId="urn:microsoft.com/office/officeart/2005/8/layout/default"/>
    <dgm:cxn modelId="{47CF78B8-7895-4EA5-9CB9-E6CBB87CAF32}" type="presOf" srcId="{40BF46E7-63F2-4B75-B343-1BC2929E221A}" destId="{8B828597-9CA7-4D2D-9E30-607A314B76F2}" srcOrd="0" destOrd="0" presId="urn:microsoft.com/office/officeart/2005/8/layout/default"/>
    <dgm:cxn modelId="{8ECAFA5F-0720-45C9-96C9-EDCC777F4D7E}" srcId="{E03540B5-FB53-44C2-9414-2D967AE0539E}" destId="{D32665B6-136A-470A-8F5A-9CDB1D7C42E0}" srcOrd="3" destOrd="0" parTransId="{770B6472-2DD9-4E3F-BBC1-536EB30E04F2}" sibTransId="{2B2C204C-5418-4DB2-B47D-5A1BE33112BF}"/>
    <dgm:cxn modelId="{D6C5FBAE-0B95-4B86-9E3F-A96BF22AED07}" type="presParOf" srcId="{AC00E83E-470D-4212-BB19-D41FB866435B}" destId="{9365A73D-410A-415B-BE89-72D71B1AB9B1}" srcOrd="0" destOrd="0" presId="urn:microsoft.com/office/officeart/2005/8/layout/default"/>
    <dgm:cxn modelId="{86C7931A-8408-43A5-9723-910898DE29F8}" type="presParOf" srcId="{AC00E83E-470D-4212-BB19-D41FB866435B}" destId="{F919A687-8294-4E01-A5B9-598E66DC510A}" srcOrd="1" destOrd="0" presId="urn:microsoft.com/office/officeart/2005/8/layout/default"/>
    <dgm:cxn modelId="{B38619B1-A6C9-4A52-A9DD-34F952198D76}" type="presParOf" srcId="{AC00E83E-470D-4212-BB19-D41FB866435B}" destId="{D868D140-9D85-48D3-84B7-041A3E3E01FD}" srcOrd="2" destOrd="0" presId="urn:microsoft.com/office/officeart/2005/8/layout/default"/>
    <dgm:cxn modelId="{7DF2B735-CAC1-4A17-825C-DC800997D0BD}" type="presParOf" srcId="{AC00E83E-470D-4212-BB19-D41FB866435B}" destId="{1472393D-008B-40A7-9076-DCE23F90DEEF}" srcOrd="3" destOrd="0" presId="urn:microsoft.com/office/officeart/2005/8/layout/default"/>
    <dgm:cxn modelId="{0D17644E-6528-4D51-B827-F2418431DDC4}" type="presParOf" srcId="{AC00E83E-470D-4212-BB19-D41FB866435B}" destId="{EFC18A1D-8EF2-4922-B81D-3CFBACFAFDB8}" srcOrd="4" destOrd="0" presId="urn:microsoft.com/office/officeart/2005/8/layout/default"/>
    <dgm:cxn modelId="{3D40FA6D-3264-43AB-B9A5-4195DD105832}" type="presParOf" srcId="{AC00E83E-470D-4212-BB19-D41FB866435B}" destId="{6A85F6BF-4A3B-4B66-9050-682036BBF8A5}" srcOrd="5" destOrd="0" presId="urn:microsoft.com/office/officeart/2005/8/layout/default"/>
    <dgm:cxn modelId="{EFCFE2B0-D1B7-4C42-AC84-3A6FF4412BFD}" type="presParOf" srcId="{AC00E83E-470D-4212-BB19-D41FB866435B}" destId="{7FF76105-82DB-4AB6-A524-CE8DA441B2AD}" srcOrd="6" destOrd="0" presId="urn:microsoft.com/office/officeart/2005/8/layout/default"/>
    <dgm:cxn modelId="{9D1F82BF-5937-45F5-90E2-AD7B6D3A22FB}" type="presParOf" srcId="{AC00E83E-470D-4212-BB19-D41FB866435B}" destId="{EBB6BBCD-4AC5-46CF-9B61-2823AE481151}" srcOrd="7" destOrd="0" presId="urn:microsoft.com/office/officeart/2005/8/layout/default"/>
    <dgm:cxn modelId="{FF9871A2-A102-4B2A-8FBB-B04F0E0A7F08}" type="presParOf" srcId="{AC00E83E-470D-4212-BB19-D41FB866435B}" destId="{8B828597-9CA7-4D2D-9E30-607A314B76F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5A73D-410A-415B-BE89-72D71B1AB9B1}">
      <dsp:nvSpPr>
        <dsp:cNvPr id="0" name=""/>
        <dsp:cNvSpPr/>
      </dsp:nvSpPr>
      <dsp:spPr>
        <a:xfrm>
          <a:off x="445988" y="354748"/>
          <a:ext cx="7847074" cy="16065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latin typeface="Arial Narrow" panose="020B0606020202030204" pitchFamily="34" charset="0"/>
            </a:rPr>
            <a:t>Народився 4 грудня 1875 року в Празі. </a:t>
          </a:r>
          <a:r>
            <a:rPr lang="ru-RU" sz="2300" kern="1200" dirty="0" smtClean="0">
              <a:latin typeface="Arial Narrow" panose="020B0606020202030204" pitchFamily="34" charset="0"/>
            </a:rPr>
            <a:t>Походив із небагатої чиновницької родини: батько спочатку був унтер-офіцером артилерії, а після виходу у відставку став службовцем залізничної компанії. Мати, Софі Рільке, мала літературні здібності та мріяла про аристократизм. Вона плекала в синові прагнення стати поетом.  </a:t>
          </a:r>
          <a:r>
            <a:rPr lang="uk-UA" sz="2300" kern="1200" dirty="0" smtClean="0">
              <a:latin typeface="Arial Narrow" panose="020B0606020202030204" pitchFamily="34" charset="0"/>
            </a:rPr>
            <a:t> 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445988" y="354748"/>
        <a:ext cx="7847074" cy="1606511"/>
      </dsp:txXfrm>
    </dsp:sp>
    <dsp:sp modelId="{D868D140-9D85-48D3-84B7-041A3E3E01FD}">
      <dsp:nvSpPr>
        <dsp:cNvPr id="0" name=""/>
        <dsp:cNvSpPr/>
      </dsp:nvSpPr>
      <dsp:spPr>
        <a:xfrm>
          <a:off x="4140255" y="2249494"/>
          <a:ext cx="4389786" cy="157284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 Батько мріяв про військове майбу-тнє сина, тому віддав до</a:t>
          </a:r>
          <a:r>
            <a:rPr lang="ru-RU" sz="2300" kern="1200" dirty="0" smtClean="0">
              <a:latin typeface="Arial Narrow" panose="020B0606020202030204" pitchFamily="34" charset="0"/>
            </a:rPr>
            <a:t> військової школи. За станом здоров'я його комі-сували у</a:t>
          </a:r>
          <a:r>
            <a:rPr lang="ru-RU" sz="1200" kern="1200" dirty="0" smtClean="0">
              <a:latin typeface="Arial Narrow" panose="020B0606020202030204" pitchFamily="34" charset="0"/>
            </a:rPr>
            <a:t> </a:t>
          </a:r>
          <a:r>
            <a:rPr lang="ru-RU" sz="2300" kern="1200" dirty="0" smtClean="0">
              <a:latin typeface="Arial Narrow" panose="020B0606020202030204" pitchFamily="34" charset="0"/>
            </a:rPr>
            <a:t>1891 р., і  він опинився у Торговій академії Лінца. 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4140255" y="2249494"/>
        <a:ext cx="4389786" cy="1572848"/>
      </dsp:txXfrm>
    </dsp:sp>
    <dsp:sp modelId="{EFC18A1D-8EF2-4922-B81D-3CFBACFAFDB8}">
      <dsp:nvSpPr>
        <dsp:cNvPr id="0" name=""/>
        <dsp:cNvSpPr/>
      </dsp:nvSpPr>
      <dsp:spPr>
        <a:xfrm>
          <a:off x="78377" y="2204471"/>
          <a:ext cx="3814585" cy="122674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latin typeface="Arial Narrow" panose="020B0606020202030204" pitchFamily="34" charset="0"/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 Narrow" panose="020B0606020202030204" pitchFamily="34" charset="0"/>
            </a:rPr>
            <a:t>З 1882 до 1886 р. майбутній поет відвідував школу. У 1884 р. батьки Рільке розлучилися</a:t>
          </a:r>
          <a:r>
            <a:rPr lang="ru-RU" sz="2400" kern="1200" dirty="0" smtClean="0">
              <a:latin typeface="Arial Narrow" panose="020B0606020202030204" pitchFamily="34" charset="0"/>
            </a:rPr>
            <a:t>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Arial Narrow" panose="020B0606020202030204" pitchFamily="34" charset="0"/>
          </a:endParaRPr>
        </a:p>
      </dsp:txBody>
      <dsp:txXfrm>
        <a:off x="78377" y="2204471"/>
        <a:ext cx="3814585" cy="1226748"/>
      </dsp:txXfrm>
    </dsp:sp>
    <dsp:sp modelId="{7FF76105-82DB-4AB6-A524-CE8DA441B2AD}">
      <dsp:nvSpPr>
        <dsp:cNvPr id="0" name=""/>
        <dsp:cNvSpPr/>
      </dsp:nvSpPr>
      <dsp:spPr>
        <a:xfrm>
          <a:off x="365752" y="4310747"/>
          <a:ext cx="3372149" cy="15759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 Narrow" panose="020B0606020202030204" pitchFamily="34" charset="0"/>
            </a:rPr>
            <a:t>У 1895—1896 pp. Рільке ви-вчав історію мистецтва, лі-тератури, право і філософію у Празькому університеті.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365752" y="4310747"/>
        <a:ext cx="3372149" cy="1575989"/>
      </dsp:txXfrm>
    </dsp:sp>
    <dsp:sp modelId="{8B828597-9CA7-4D2D-9E30-607A314B76F2}">
      <dsp:nvSpPr>
        <dsp:cNvPr id="0" name=""/>
        <dsp:cNvSpPr/>
      </dsp:nvSpPr>
      <dsp:spPr>
        <a:xfrm>
          <a:off x="4118408" y="4354519"/>
          <a:ext cx="4398572" cy="152376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6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 Narrow" panose="020B0606020202030204" pitchFamily="34" charset="0"/>
            </a:rPr>
            <a:t>Тоді ж юнак закохався у Валерію Давид-Ронфельд, котра фінансувала його перші поетичні кроки.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4118408" y="4354519"/>
        <a:ext cx="4398572" cy="1523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3690A-421C-4F27-A9BC-188875DCC36F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CC29F-ECEC-408E-BB74-C941C7400DD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71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CC29F-ECEC-408E-BB74-C941C7400DD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72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CC29F-ECEC-408E-BB74-C941C7400DDB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50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366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66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124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217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630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992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096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24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58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644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224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62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19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77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055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08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39EF0-CA69-4E98-9186-A1CFD20E9F11}" type="datetimeFigureOut">
              <a:rPr lang="ru-RU" smtClean="0"/>
              <a:t>15.11.2013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EFB236E-D2D6-4C21-91B7-0B648628D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77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lib-art.com/imgpainting/2/5/42552-orpheus-and-the-beasts-vrancx-sebastian.jpg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quote.org/wiki/%D0%A0%D0%B0%D0%B9%D0%BD%D0%B5%D1%80_%D0%9C%D0%B0%D1%80%D1%96%D1%8F_%D0%A0%D1%96%D0%BB%D1%8C%D0%BA%D0%B5" TargetMode="External"/><Relationship Id="rId2" Type="http://schemas.openxmlformats.org/officeDocument/2006/relationships/hyperlink" Target="http://data.iplayer.fm/file/d2r1130/114914149/95811883/Glyuk._Orfej_i_Evridika._Melodiya.Marina_Vorozhcova_-_Glyuk._Orfej_i_Evridika._mp3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salonn.ru/article/318-rilke-ctranstvuyuschiy-ryitsar/" TargetMode="External"/><Relationship Id="rId5" Type="http://schemas.openxmlformats.org/officeDocument/2006/relationships/hyperlink" Target="http://www.piplz.ru/page-id-748-pg-2.html" TargetMode="External"/><Relationship Id="rId4" Type="http://schemas.openxmlformats.org/officeDocument/2006/relationships/hyperlink" Target="http://mysvitlit.at.ua/load/materiali_do_urokiv/iljustraciji_do_tvoriv/iljustraciji_demetra_orfej_evridika_mifi_6_klas_do_virsha_rilke_11_klas/21-1-0-27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1573"/>
            <a:ext cx="9144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7333" l="13245" r="85430">
                        <a14:foregroundMark x1="35099" y1="78667" x2="35099" y2="78667"/>
                        <a14:foregroundMark x1="48344" y1="83333" x2="48344" y2="83333"/>
                        <a14:foregroundMark x1="49007" y1="88667" x2="49007" y2="88667"/>
                        <a14:foregroundMark x1="55629" y1="90000" x2="55629" y2="90000"/>
                        <a14:foregroundMark x1="58278" y1="84667" x2="58278" y2="84667"/>
                        <a14:foregroundMark x1="56954" y1="80000" x2="56954" y2="80000"/>
                        <a14:foregroundMark x1="66225" y1="76667" x2="66225" y2="76667"/>
                        <a14:foregroundMark x1="61589" y1="70667" x2="61589" y2="70667"/>
                        <a14:foregroundMark x1="65563" y1="70000" x2="65563" y2="70000"/>
                        <a14:foregroundMark x1="31788" y1="74000" x2="31788" y2="74000"/>
                        <a14:foregroundMark x1="37086" y1="84000" x2="37086" y2="84000"/>
                        <a14:foregroundMark x1="37748" y1="88667" x2="37748" y2="88667"/>
                        <a14:foregroundMark x1="62252" y1="86000" x2="62252" y2="86000"/>
                        <a14:foregroundMark x1="66887" y1="80667" x2="66887" y2="80667"/>
                        <a14:foregroundMark x1="69536" y1="80000" x2="69536" y2="80000"/>
                        <a14:foregroundMark x1="29139" y1="80667" x2="29139" y2="80667"/>
                        <a14:foregroundMark x1="31126" y1="86667" x2="31126" y2="86667"/>
                        <a14:foregroundMark x1="68212" y1="74000" x2="68212" y2="74000"/>
                        <a14:foregroundMark x1="72848" y1="79333" x2="72848" y2="79333"/>
                        <a14:foregroundMark x1="70861" y1="86667" x2="70861" y2="86667"/>
                        <a14:foregroundMark x1="66225" y1="92667" x2="66225" y2="92667"/>
                        <a14:foregroundMark x1="43709" y1="92000" x2="43709" y2="92000"/>
                        <a14:foregroundMark x1="32450" y1="92667" x2="32450" y2="92667"/>
                        <a14:foregroundMark x1="26490" y1="90000" x2="26490" y2="90000"/>
                        <a14:foregroundMark x1="23179" y1="84000" x2="23179" y2="84000"/>
                        <a14:foregroundMark x1="25166" y1="78000" x2="25166" y2="78667"/>
                        <a14:foregroundMark x1="27815" y1="72000" x2="27815" y2="72000"/>
                        <a14:foregroundMark x1="70861" y1="72000" x2="70861" y2="72000"/>
                        <a14:foregroundMark x1="78146" y1="79333" x2="78808" y2="79333"/>
                        <a14:foregroundMark x1="79470" y1="89333" x2="79470" y2="89333"/>
                        <a14:foregroundMark x1="22517" y1="90000" x2="22517" y2="90000"/>
                        <a14:foregroundMark x1="18543" y1="90000" x2="18543" y2="90000"/>
                        <a14:backgroundMark x1="72848" y1="83333" x2="72848" y2="83333"/>
                        <a14:backgroundMark x1="65563" y1="88667" x2="65563" y2="88667"/>
                        <a14:backgroundMark x1="59603" y1="92000" x2="59603" y2="92000"/>
                        <a14:backgroundMark x1="37748" y1="92000" x2="37748" y2="92000"/>
                        <a14:backgroundMark x1="22517" y1="90000" x2="22517" y2="90000"/>
                        <a14:backgroundMark x1="26490" y1="90000" x2="26490" y2="90000"/>
                        <a14:backgroundMark x1="24503" y1="83333" x2="24503" y2="83333"/>
                        <a14:backgroundMark x1="18543" y1="89333" x2="18543" y2="89333"/>
                        <a14:backgroundMark x1="43709" y1="92000" x2="43709" y2="92000"/>
                        <a14:backgroundMark x1="41060" y1="88667" x2="41060" y2="88667"/>
                        <a14:backgroundMark x1="75497" y1="75333" x2="75497" y2="75333"/>
                        <a14:backgroundMark x1="69536" y1="68000" x2="69536" y2="68000"/>
                        <a14:backgroundMark x1="31126" y1="70000" x2="31126" y2="70000"/>
                        <a14:backgroundMark x1="59603" y1="82000" x2="59603" y2="82000"/>
                        <a14:backgroundMark x1="66225" y1="85333" x2="66225" y2="85333"/>
                        <a14:backgroundMark x1="40397" y1="83333" x2="40397" y2="83333"/>
                        <a14:backgroundMark x1="76821" y1="78667" x2="76821" y2="78667"/>
                        <a14:backgroundMark x1="78146" y1="90000" x2="78146" y2="90000"/>
                        <a14:backgroundMark x1="72185" y1="87333" x2="72185" y2="87333"/>
                        <a14:backgroundMark x1="68874" y1="80000" x2="68874" y2="80000"/>
                        <a14:backgroundMark x1="56954" y1="76667" x2="56954" y2="76667"/>
                        <a14:backgroundMark x1="27815" y1="85333" x2="27815" y2="85333"/>
                        <a14:backgroundMark x1="31788" y1="92667" x2="31788" y2="92667"/>
                        <a14:backgroundMark x1="36424" y1="88000" x2="36424" y2="88000"/>
                        <a14:backgroundMark x1="31126" y1="85333" x2="31126" y2="85333"/>
                        <a14:backgroundMark x1="39073" y1="78667" x2="39073" y2="78667"/>
                        <a14:backgroundMark x1="36424" y1="74000" x2="36424" y2="74000"/>
                        <a14:backgroundMark x1="52980" y1="80667" x2="52980" y2="80667"/>
                        <a14:backgroundMark x1="61589" y1="76667" x2="61589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" t="4642" r="3358" b="5093"/>
          <a:stretch/>
        </p:blipFill>
        <p:spPr>
          <a:xfrm>
            <a:off x="3718664" y="5180092"/>
            <a:ext cx="1706672" cy="1677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8" y="424036"/>
            <a:ext cx="1925311" cy="2376927"/>
          </a:xfrm>
          <a:prstGeom prst="ellipse">
            <a:avLst/>
          </a:prstGeom>
          <a:ln w="31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090056" y="858448"/>
            <a:ext cx="705394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Райнер Марія Рільке.</a:t>
            </a:r>
          </a:p>
          <a:p>
            <a:r>
              <a:rPr lang="uk-UA" sz="4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Життя і творчість поета</a:t>
            </a:r>
            <a:endParaRPr lang="ru-RU" sz="4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427099" y="3107358"/>
            <a:ext cx="6379856" cy="665964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Урок світової літератури в 11 класі</a:t>
            </a:r>
            <a:endParaRPr lang="ru-RU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1451" y="4312114"/>
            <a:ext cx="403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Кричфалушій Т. Ф., вчитель-методист Кричівської ЗОШ І – ІІІ ступенів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79668" y="6351362"/>
            <a:ext cx="138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- 2013 -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3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2059" y="156755"/>
            <a:ext cx="6589199" cy="62484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«Пісня про Правду»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781595"/>
            <a:ext cx="5107577" cy="5841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9728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121" y="609600"/>
            <a:ext cx="6194590" cy="2895600"/>
          </a:xfrm>
        </p:spPr>
        <p:txBody>
          <a:bodyPr>
            <a:normAutofit/>
          </a:bodyPr>
          <a:lstStyle/>
          <a:p>
            <a:pPr algn="just"/>
            <a:r>
              <a:rPr lang="uk-UA" sz="2100" dirty="0" smtClean="0"/>
              <a:t>Мамо! Я вже два тижні у Києві… Безперечно, Київ – то є найсильніші враження. Це «місто близьке до Бога». Я б хотів тут оселитися на-завжди. Тут мені відкрилася «одвічна руська сутність», насамперед пам</a:t>
            </a:r>
            <a:r>
              <a:rPr lang="en-US" sz="2100" dirty="0" smtClean="0"/>
              <a:t>’</a:t>
            </a:r>
            <a:r>
              <a:rPr lang="uk-UA" sz="2100" dirty="0" smtClean="0"/>
              <a:t>ятки культури давнини. А які тут церкви і собори… А вели-чна лавра… Це не передати словами… </a:t>
            </a:r>
            <a:endParaRPr lang="ru-RU" sz="21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348419" y="3164606"/>
            <a:ext cx="1949292" cy="381000"/>
          </a:xfrm>
        </p:spPr>
        <p:txBody>
          <a:bodyPr/>
          <a:lstStyle/>
          <a:p>
            <a:pPr algn="r"/>
            <a:r>
              <a:rPr lang="uk-UA" dirty="0" smtClean="0"/>
              <a:t>Із листа Рільке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93685" y="6441206"/>
            <a:ext cx="3213462" cy="31291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dirty="0" smtClean="0"/>
              <a:t>Києво-Печерська лавра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"/>
          <a:stretch/>
        </p:blipFill>
        <p:spPr>
          <a:xfrm>
            <a:off x="2823008" y="3505200"/>
            <a:ext cx="4754816" cy="29007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964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4" y="624110"/>
            <a:ext cx="7367452" cy="642987"/>
          </a:xfrm>
        </p:spPr>
        <p:txBody>
          <a:bodyPr/>
          <a:lstStyle/>
          <a:p>
            <a:pPr algn="ctr"/>
            <a:r>
              <a:rPr lang="uk-UA" dirty="0" smtClean="0"/>
              <a:t>Рільке з дружиною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20195" y="2129246"/>
            <a:ext cx="4075611" cy="33440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Повернувшись до Німеччини, Рільке оселився під </a:t>
            </a:r>
            <a:r>
              <a:rPr lang="ru-RU" dirty="0"/>
              <a:t>Бременом, </a:t>
            </a:r>
            <a:r>
              <a:rPr lang="ru-RU" dirty="0" smtClean="0"/>
              <a:t>у Ворпсведе. Тут він познайомився з </a:t>
            </a:r>
            <a:r>
              <a:rPr lang="ru-RU" i="1" dirty="0" smtClean="0"/>
              <a:t>Кларою </a:t>
            </a:r>
            <a:r>
              <a:rPr lang="ru-RU" i="1" dirty="0"/>
              <a:t>Вестхоф</a:t>
            </a:r>
            <a:r>
              <a:rPr lang="ru-RU" dirty="0"/>
              <a:t>, </a:t>
            </a:r>
            <a:r>
              <a:rPr lang="ru-RU" dirty="0" smtClean="0"/>
              <a:t>молодим скульптором, і невдовзі одружив-ся. У 1901 р. </a:t>
            </a:r>
            <a:r>
              <a:rPr lang="ru-RU" dirty="0"/>
              <a:t>у них </a:t>
            </a:r>
            <a:r>
              <a:rPr lang="ru-RU" dirty="0" smtClean="0"/>
              <a:t>народилась дочка, яку </a:t>
            </a:r>
            <a:r>
              <a:rPr lang="ru-RU" dirty="0"/>
              <a:t>назвали </a:t>
            </a:r>
            <a:r>
              <a:rPr lang="ru-RU" i="1" dirty="0"/>
              <a:t>Рут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r>
              <a:rPr lang="uk-UA" dirty="0" smtClean="0"/>
              <a:t>Вже до 1906 року цей шлюб роз-пався через матеріальну скруту, яка впродовж життя переслідува-ла поета.</a:t>
            </a:r>
            <a:endParaRPr lang="ru-RU" dirty="0"/>
          </a:p>
        </p:txBody>
      </p:sp>
      <p:pic>
        <p:nvPicPr>
          <p:cNvPr id="1026" name="Picture 2" descr="http://salonn.ru/images/upload/rilke_clara_rome_13738393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4" y="1672046"/>
            <a:ext cx="3278777" cy="4493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8368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415" y="232224"/>
            <a:ext cx="6589200" cy="55154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Останні  роки життя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0891" y="901337"/>
            <a:ext cx="8386355" cy="2481943"/>
          </a:xfrm>
        </p:spPr>
        <p:txBody>
          <a:bodyPr/>
          <a:lstStyle/>
          <a:p>
            <a:pPr algn="just"/>
            <a:r>
              <a:rPr lang="uk-UA" sz="2200" dirty="0" smtClean="0"/>
              <a:t>У 1919 р. </a:t>
            </a:r>
            <a:r>
              <a:rPr lang="uk-UA" sz="2200" dirty="0"/>
              <a:t>Р</a:t>
            </a:r>
            <a:r>
              <a:rPr lang="uk-UA" sz="2200" dirty="0" smtClean="0"/>
              <a:t>ільке переїхав до Швейцарії Виступав з публі-чним читанням своїх віршів і доповідей.</a:t>
            </a:r>
          </a:p>
          <a:p>
            <a:pPr algn="just"/>
            <a:r>
              <a:rPr lang="uk-UA" sz="2200" dirty="0" smtClean="0"/>
              <a:t>У 1921 р. поет оселився у замку Мюзо, який купив для ньо-го відомий меценат </a:t>
            </a:r>
            <a:r>
              <a:rPr lang="ru-RU" sz="2200" dirty="0"/>
              <a:t>Вернер </a:t>
            </a:r>
            <a:r>
              <a:rPr lang="ru-RU" sz="2200" dirty="0" smtClean="0"/>
              <a:t>Рейнхарт. Саме тут Рільке завершив поетичні цикли </a:t>
            </a:r>
            <a:r>
              <a:rPr lang="ru-RU" sz="2200" i="1" dirty="0" smtClean="0"/>
              <a:t>«</a:t>
            </a:r>
            <a:r>
              <a:rPr lang="ru-RU" sz="2200" i="1" dirty="0"/>
              <a:t>Д</a:t>
            </a:r>
            <a:r>
              <a:rPr lang="ru-RU" sz="2200" i="1" dirty="0" smtClean="0"/>
              <a:t>уїнянські елегії» </a:t>
            </a:r>
            <a:r>
              <a:rPr lang="ru-RU" sz="2200" dirty="0" smtClean="0"/>
              <a:t>та </a:t>
            </a:r>
            <a:r>
              <a:rPr lang="ru-RU" sz="2200" i="1" dirty="0" smtClean="0"/>
              <a:t>«Сонети до Орфея».</a:t>
            </a:r>
            <a:endParaRPr lang="ru-RU" sz="2200" i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672" y="3135086"/>
            <a:ext cx="5928463" cy="3526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499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160" y="457201"/>
            <a:ext cx="7746274" cy="126709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Рільке </a:t>
            </a:r>
            <a:r>
              <a:rPr lang="ru-RU" sz="2400" dirty="0"/>
              <a:t>о</a:t>
            </a:r>
            <a:r>
              <a:rPr lang="ru-RU" sz="2400" dirty="0" smtClean="0"/>
              <a:t>брав місце свого поховання в </a:t>
            </a:r>
            <a:r>
              <a:rPr lang="ru-RU" sz="2400" dirty="0"/>
              <a:t>Монтре, </a:t>
            </a:r>
            <a:r>
              <a:rPr lang="ru-RU" sz="2400" dirty="0" smtClean="0"/>
              <a:t>біля </a:t>
            </a:r>
            <a:r>
              <a:rPr lang="ru-RU" sz="2400" dirty="0"/>
              <a:t>церкви Сер-Роман </a:t>
            </a:r>
            <a:r>
              <a:rPr lang="ru-RU" sz="2400" dirty="0" smtClean="0"/>
              <a:t>у Рароні, неподалік від Мюзо. Помер від лейкемії  29. 12. 1926 р.</a:t>
            </a:r>
            <a:endParaRPr lang="ru-RU" sz="2400" dirty="0"/>
          </a:p>
        </p:txBody>
      </p:sp>
      <p:pic>
        <p:nvPicPr>
          <p:cNvPr id="7" name="Picture 10" descr="ANd9GcSlu772JTGcv8QQPhzwHhstitLw8dqZhx5koPNh4RAycaUyepBh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730" y="4715690"/>
            <a:ext cx="2784232" cy="1985555"/>
          </a:xfrm>
          <a:prstGeom prst="rect">
            <a:avLst/>
          </a:prstGeom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56828" y="1864392"/>
            <a:ext cx="5769606" cy="483685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88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9785" y="624110"/>
            <a:ext cx="7680960" cy="128089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«Орфей, Еврідіка, Гермес</a:t>
            </a:r>
            <a:r>
              <a:rPr lang="ru-RU" dirty="0" smtClean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sz="3100" dirty="0"/>
              <a:t>Б</a:t>
            </a:r>
            <a:r>
              <a:rPr lang="ru-RU" sz="3100" dirty="0" smtClean="0"/>
              <a:t>есіда за змістом вірша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974" y="2097506"/>
            <a:ext cx="7536581" cy="4457298"/>
          </a:xfrm>
        </p:spPr>
        <p:txBody>
          <a:bodyPr>
            <a:normAutofit/>
          </a:bodyPr>
          <a:lstStyle/>
          <a:p>
            <a:pPr algn="just"/>
            <a:r>
              <a:rPr lang="uk-UA" dirty="0" smtClean="0"/>
              <a:t>Порівняйте вірш із міфом про Орфея та Еврідіку. Назвіть спільне і відмінне. Чи є підстави вважати, що твір </a:t>
            </a:r>
            <a:r>
              <a:rPr lang="uk-UA" dirty="0"/>
              <a:t>Р</a:t>
            </a:r>
            <a:r>
              <a:rPr lang="uk-UA" dirty="0" smtClean="0"/>
              <a:t>ільке наповнений новим змістом?</a:t>
            </a:r>
          </a:p>
          <a:p>
            <a:pPr algn="just"/>
            <a:r>
              <a:rPr lang="uk-UA" dirty="0" smtClean="0"/>
              <a:t>Як поет зображує царство мертвих? Знайдіть в образі Еврідіки деталі, що засвідчують її єдність зі світом мертвих.</a:t>
            </a:r>
          </a:p>
          <a:p>
            <a:pPr algn="just"/>
            <a:r>
              <a:rPr lang="uk-UA" dirty="0" smtClean="0"/>
              <a:t>Як поет характеризує Орфея, Еврідіку, Гермеса? Для підтвердження доберіть цитати.</a:t>
            </a:r>
          </a:p>
          <a:p>
            <a:pPr algn="just"/>
            <a:r>
              <a:rPr lang="uk-UA" dirty="0" smtClean="0"/>
              <a:t>Чи прагне Еврідіка повернення до світу живих? Чому?</a:t>
            </a:r>
          </a:p>
          <a:p>
            <a:pPr algn="just"/>
            <a:r>
              <a:rPr lang="uk-UA" dirty="0" smtClean="0"/>
              <a:t>Чому Орфей озирнувся? Чому він зазнає поразки?</a:t>
            </a:r>
          </a:p>
          <a:p>
            <a:pPr algn="just"/>
            <a:r>
              <a:rPr lang="uk-UA" dirty="0" smtClean="0"/>
              <a:t>Як вплинула смерть Еврідіки на мистецтво Орфея?</a:t>
            </a:r>
          </a:p>
          <a:p>
            <a:pPr algn="just"/>
            <a:r>
              <a:rPr lang="uk-UA" dirty="0" smtClean="0"/>
              <a:t>Яку роль відведено у творі образу Гермеса?</a:t>
            </a:r>
          </a:p>
          <a:p>
            <a:pPr algn="just"/>
            <a:r>
              <a:rPr lang="uk-UA" dirty="0" smtClean="0"/>
              <a:t>Розкрийте символічне значення подорожі митця в потойбіччя.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80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210" y="127721"/>
            <a:ext cx="6589200" cy="6168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«Орфей, Еврідіка, Гермес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92805" y="4832682"/>
            <a:ext cx="3356009" cy="6005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/>
              <a:t>Якопо дель Селлайо. </a:t>
            </a:r>
            <a:r>
              <a:rPr lang="uk-UA" dirty="0" smtClean="0"/>
              <a:t>Орфей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" y="1447212"/>
            <a:ext cx="8692896" cy="3085600"/>
          </a:xfrm>
          <a:prstGeom prst="rect">
            <a:avLst/>
          </a:prstGeom>
        </p:spPr>
      </p:pic>
      <p:pic>
        <p:nvPicPr>
          <p:cNvPr id="3" name="Kristof-Villibal_d-Glyuk-Melodiya-iz-opery--Orfey-i-Evridika--skripka-i-organ(muzanato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6009" y="5569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5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210" y="127721"/>
            <a:ext cx="6589200" cy="6168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«Орфей, Еврідіка, Гермес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50117" y="5067813"/>
            <a:ext cx="4335723" cy="888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Якопо дель Селлайо.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Еврідіка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7" y="1558615"/>
            <a:ext cx="8354544" cy="31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9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210" y="127721"/>
            <a:ext cx="6589200" cy="6168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Орфей і Еврідіка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8" y="744582"/>
            <a:ext cx="5017807" cy="4992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1203157" y="5934670"/>
            <a:ext cx="6987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Каміль Каро.</a:t>
            </a:r>
          </a:p>
          <a:p>
            <a:pPr algn="ctr"/>
            <a:r>
              <a:rPr lang="uk-UA" dirty="0" smtClean="0"/>
              <a:t>Орфей, який виводить Еврідіку з царства мертвих. 1861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64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42552-orpheus-and-the-beasts-vrancx-sebastian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0" y="1356967"/>
            <a:ext cx="4016442" cy="453438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17552" y="1239402"/>
            <a:ext cx="47264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Ось дерево звелось. О виростання!</a:t>
            </a:r>
            <a:br>
              <a:rPr lang="uk-UA" dirty="0"/>
            </a:br>
            <a:r>
              <a:rPr lang="uk-UA" dirty="0"/>
              <a:t>О спів Орфея! Співу повен слух.</a:t>
            </a:r>
            <a:br>
              <a:rPr lang="uk-UA" dirty="0"/>
            </a:br>
            <a:r>
              <a:rPr lang="uk-UA" dirty="0"/>
              <a:t>І змовкло все, та плине крізь мовчання</a:t>
            </a:r>
            <a:br>
              <a:rPr lang="uk-UA" dirty="0"/>
            </a:br>
            <a:r>
              <a:rPr lang="uk-UA" dirty="0"/>
              <a:t>Новий початок, знак новий і рух.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>Виходять звірі з лісової тиші,</a:t>
            </a:r>
            <a:br>
              <a:rPr lang="uk-UA" dirty="0"/>
            </a:br>
            <a:r>
              <a:rPr lang="uk-UA" dirty="0"/>
              <a:t>покинувши кубельця чи барліг;</a:t>
            </a:r>
            <a:br>
              <a:rPr lang="uk-UA" dirty="0"/>
            </a:br>
            <a:r>
              <a:rPr lang="uk-UA" dirty="0"/>
              <a:t>вони, либонь, зробилися тихіші</a:t>
            </a:r>
            <a:br>
              <a:rPr lang="uk-UA" dirty="0"/>
            </a:br>
            <a:r>
              <a:rPr lang="uk-UA" dirty="0"/>
              <a:t>не з остраху, не з хитрощів </a:t>
            </a:r>
            <a:r>
              <a:rPr lang="uk-UA" dirty="0" smtClean="0"/>
              <a:t>своїх</a:t>
            </a:r>
            <a:r>
              <a:rPr lang="uk-UA" dirty="0"/>
              <a:t>,</a:t>
            </a:r>
            <a:endParaRPr lang="uk-UA" dirty="0" smtClean="0"/>
          </a:p>
          <a:p>
            <a:endParaRPr lang="uk-UA" dirty="0"/>
          </a:p>
          <a:p>
            <a:r>
              <a:rPr lang="uk-UA" dirty="0"/>
              <a:t>а</a:t>
            </a:r>
            <a:r>
              <a:rPr lang="uk-UA" dirty="0" smtClean="0"/>
              <a:t> з прислухання. Рев, скавчання, гам</a:t>
            </a:r>
          </a:p>
          <a:p>
            <a:r>
              <a:rPr lang="uk-UA" dirty="0"/>
              <a:t>з</a:t>
            </a:r>
            <a:r>
              <a:rPr lang="uk-UA" dirty="0" smtClean="0"/>
              <a:t>маліли в їх серцях. Їм за пристанок</a:t>
            </a:r>
          </a:p>
          <a:p>
            <a:r>
              <a:rPr lang="uk-UA" dirty="0"/>
              <a:t>н</a:t>
            </a:r>
            <a:r>
              <a:rPr lang="uk-UA" dirty="0" smtClean="0"/>
              <a:t>едавно ще була маленька хижа,</a:t>
            </a:r>
          </a:p>
          <a:p>
            <a:endParaRPr lang="uk-UA" dirty="0"/>
          </a:p>
          <a:p>
            <a:r>
              <a:rPr lang="uk-UA" dirty="0" smtClean="0"/>
              <a:t> де крилася жадливість їхня хижа</a:t>
            </a:r>
          </a:p>
          <a:p>
            <a:r>
              <a:rPr lang="uk-UA" dirty="0"/>
              <a:t>і</a:t>
            </a:r>
            <a:r>
              <a:rPr lang="uk-UA" dirty="0" smtClean="0"/>
              <a:t> де при вході аж хитався ґанок, - </a:t>
            </a:r>
          </a:p>
          <a:p>
            <a:r>
              <a:rPr lang="uk-UA" dirty="0"/>
              <a:t>т</a:t>
            </a:r>
            <a:r>
              <a:rPr lang="uk-UA" dirty="0" smtClean="0"/>
              <a:t>ам ти воздвиг в їх прислуханні храм.</a:t>
            </a:r>
          </a:p>
          <a:p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75211" y="223364"/>
            <a:ext cx="7642459" cy="59829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Сонет «Ось дерево звелось…»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79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0013" y="831549"/>
            <a:ext cx="3988526" cy="4750406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just"/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Мабуть, тисячі людей пройшло повз цю мо-лоду людину з дещо слов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янським, без єди-ної різкої риси, облич-чям, пройшли не підо-зрюючи, що це поет, і до того ж один з най-видатніших у столітті</a:t>
            </a:r>
            <a:r>
              <a:rPr lang="uk-UA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uk-UA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b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uk-UA" sz="28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Стефан Цвейг</a:t>
            </a:r>
            <a:endParaRPr lang="ru-RU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25" y="831549"/>
            <a:ext cx="3518819" cy="4750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01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0790" y="1857676"/>
            <a:ext cx="4113394" cy="4090737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08372" y="1857676"/>
            <a:ext cx="4565812" cy="4167739"/>
          </a:xfrm>
        </p:spPr>
        <p:txBody>
          <a:bodyPr/>
          <a:lstStyle/>
          <a:p>
            <a:pPr algn="just"/>
            <a:r>
              <a:rPr lang="uk-UA" dirty="0" smtClean="0"/>
              <a:t>Які два світи постають у сонеті?</a:t>
            </a:r>
          </a:p>
          <a:p>
            <a:pPr algn="just"/>
            <a:r>
              <a:rPr lang="uk-UA" dirty="0" smtClean="0"/>
              <a:t>Яку роль відіграє образ дерева на початку твору?</a:t>
            </a:r>
          </a:p>
          <a:p>
            <a:pPr algn="just"/>
            <a:r>
              <a:rPr lang="uk-UA" dirty="0" smtClean="0"/>
              <a:t>Як реагує навколишній світ на спів </a:t>
            </a:r>
            <a:r>
              <a:rPr lang="uk-UA" dirty="0"/>
              <a:t>О</a:t>
            </a:r>
            <a:r>
              <a:rPr lang="uk-UA" dirty="0" smtClean="0"/>
              <a:t>рфея?</a:t>
            </a:r>
          </a:p>
          <a:p>
            <a:pPr algn="just"/>
            <a:r>
              <a:rPr lang="uk-UA" dirty="0" smtClean="0"/>
              <a:t>За допомогою якого образу-сим-волу поет втілює думку про підне-сеність душі та усвідомлення істи-ни?</a:t>
            </a:r>
          </a:p>
          <a:p>
            <a:pPr algn="just"/>
            <a:r>
              <a:rPr lang="uk-UA" dirty="0" smtClean="0"/>
              <a:t>Чому, на вашу думку, саме цим віршем Рільке відкриває цикл «Сонетів до Орфея»?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76" y="113971"/>
            <a:ext cx="7642459" cy="59829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Сонет «Ось дерево звелось…»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2850" r="4356" b="2807"/>
          <a:stretch/>
        </p:blipFill>
        <p:spPr>
          <a:xfrm>
            <a:off x="1242627" y="1424539"/>
            <a:ext cx="3002114" cy="4523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78354" y="1309035"/>
            <a:ext cx="3648010" cy="385012"/>
          </a:xfrm>
        </p:spPr>
        <p:txBody>
          <a:bodyPr/>
          <a:lstStyle/>
          <a:p>
            <a:pPr algn="ctr"/>
            <a:r>
              <a:rPr lang="uk-UA" dirty="0" smtClean="0"/>
              <a:t>Бесіда за прочитаним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41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023" y="169815"/>
            <a:ext cx="8085909" cy="6139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Р. М. Рільке – Орфей ХХ </a:t>
            </a:r>
            <a:r>
              <a:rPr lang="ru-RU" dirty="0" smtClean="0"/>
              <a:t>століття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" b="4622"/>
          <a:stretch/>
        </p:blipFill>
        <p:spPr>
          <a:xfrm>
            <a:off x="1341869" y="923543"/>
            <a:ext cx="1654218" cy="2355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69" y="890527"/>
            <a:ext cx="1545621" cy="2355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200" y="4001204"/>
            <a:ext cx="1646252" cy="24388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13" y="4001204"/>
            <a:ext cx="1579474" cy="2438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97" y="1371779"/>
            <a:ext cx="1654938" cy="23641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45" y="4001204"/>
            <a:ext cx="1546491" cy="23970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53" y="4001205"/>
            <a:ext cx="1813302" cy="2438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7" y="4001204"/>
            <a:ext cx="1654478" cy="24395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24" y="1371779"/>
            <a:ext cx="1578616" cy="236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48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592" y="219161"/>
            <a:ext cx="7628709" cy="1139376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cs typeface="Arial" panose="020B0604020202020204" pitchFamily="34" charset="0"/>
              </a:rPr>
              <a:t>Використана література та Інтернет-ресурси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01337" y="1358538"/>
            <a:ext cx="7961524" cy="549946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uk-UA" dirty="0" smtClean="0"/>
              <a:t>Волощук Є. </a:t>
            </a:r>
            <a:r>
              <a:rPr lang="uk-UA" dirty="0"/>
              <a:t>З</a:t>
            </a:r>
            <a:r>
              <a:rPr lang="uk-UA" dirty="0" smtClean="0"/>
              <a:t>арубіжна література: Хрестоматія-посібник для 11-го кл. загальноосвіт. </a:t>
            </a:r>
            <a:r>
              <a:rPr lang="uk-UA" dirty="0"/>
              <a:t>н</a:t>
            </a:r>
            <a:r>
              <a:rPr lang="uk-UA" dirty="0" smtClean="0"/>
              <a:t>авч. </a:t>
            </a:r>
            <a:r>
              <a:rPr lang="uk-UA" dirty="0"/>
              <a:t>з</a:t>
            </a:r>
            <a:r>
              <a:rPr lang="uk-UA" dirty="0" smtClean="0"/>
              <a:t>акл. – К.: Юридична книга, 2002. – 560 с.: іл., схеми.</a:t>
            </a:r>
          </a:p>
          <a:p>
            <a:pPr marL="0" indent="0" algn="just">
              <a:buNone/>
            </a:pPr>
            <a:endParaRPr lang="uk-UA" sz="1100" dirty="0" smtClean="0"/>
          </a:p>
          <a:p>
            <a:pPr algn="just"/>
            <a:r>
              <a:rPr lang="uk-UA" dirty="0" smtClean="0"/>
              <a:t>Ісаєва О. О. Світова література: підр. для 11-го кл. загальноосвітніх навч. </a:t>
            </a:r>
            <a:r>
              <a:rPr lang="uk-UA" dirty="0"/>
              <a:t>з</a:t>
            </a:r>
            <a:r>
              <a:rPr lang="uk-UA" dirty="0" smtClean="0"/>
              <a:t>акладів / О. О. Ісаєва, Ж. В. Клименко, А. О. Мельник. – Харків: Сиция, 2011. – 320 с.: іл.</a:t>
            </a:r>
          </a:p>
          <a:p>
            <a:pPr marL="0" indent="0" algn="just">
              <a:buNone/>
            </a:pPr>
            <a:endParaRPr lang="uk-UA" sz="1100" dirty="0" smtClean="0"/>
          </a:p>
          <a:p>
            <a:pPr algn="just"/>
            <a:r>
              <a:rPr lang="en-US" sz="1700" dirty="0">
                <a:hlinkClick r:id="rId2"/>
              </a:rPr>
              <a:t>http://data.iplayer.fm/file/d2r1130/114914149/95811883/Glyuk._Orfej_i_Evridika._Melodiya.Marina_Vorozhcova</a:t>
            </a:r>
            <a:r>
              <a:rPr lang="en-US" sz="1700" dirty="0" smtClean="0">
                <a:hlinkClick r:id="rId2"/>
              </a:rPr>
              <a:t>_-_</a:t>
            </a:r>
            <a:r>
              <a:rPr lang="en-US" sz="1700" dirty="0">
                <a:hlinkClick r:id="rId2"/>
              </a:rPr>
              <a:t>Glyuk._Orfej_i_Evridika</a:t>
            </a:r>
            <a:r>
              <a:rPr lang="en-US" sz="1700" dirty="0" smtClean="0">
                <a:hlinkClick r:id="rId2"/>
              </a:rPr>
              <a:t>._mp3</a:t>
            </a:r>
            <a:endParaRPr lang="uk-UA" sz="1700" dirty="0" smtClean="0"/>
          </a:p>
          <a:p>
            <a:pPr marL="0" indent="0" algn="just">
              <a:buNone/>
            </a:pPr>
            <a:endParaRPr lang="en-US" sz="1100" dirty="0"/>
          </a:p>
          <a:p>
            <a:pPr algn="just"/>
            <a:r>
              <a:rPr lang="en-US" dirty="0">
                <a:hlinkClick r:id="rId3"/>
              </a:rPr>
              <a:t>http://uk.wikiquote.org/wiki/%D0%A0%D0%B0%D0%B9%D0%BD%D0%B5%D1%80_%D0%9C%D0%B0%D1%80%D1%96%D1%8F_%</a:t>
            </a:r>
            <a:r>
              <a:rPr lang="en-US" dirty="0" smtClean="0">
                <a:hlinkClick r:id="rId3"/>
              </a:rPr>
              <a:t>D0%A0%D1%96%D0%BB%D1%8C%D0%BA%D0%B5</a:t>
            </a:r>
            <a:r>
              <a:rPr lang="uk-UA" dirty="0"/>
              <a:t> </a:t>
            </a:r>
            <a:r>
              <a:rPr lang="ru-RU" dirty="0" smtClean="0"/>
              <a:t>Ра́йнер </a:t>
            </a:r>
            <a:r>
              <a:rPr lang="ru-RU" dirty="0"/>
              <a:t>Марі́я Рі́льке (нім. </a:t>
            </a:r>
            <a:r>
              <a:rPr lang="en-US" dirty="0"/>
              <a:t>Rainer Maria Rilke</a:t>
            </a:r>
            <a:r>
              <a:rPr lang="en-US" dirty="0" smtClean="0"/>
              <a:t>)</a:t>
            </a:r>
            <a:endParaRPr lang="uk-UA" dirty="0" smtClean="0"/>
          </a:p>
          <a:p>
            <a:pPr marL="0" indent="0" algn="just">
              <a:buNone/>
            </a:pPr>
            <a:endParaRPr lang="uk-UA" sz="1200" dirty="0" smtClean="0"/>
          </a:p>
          <a:p>
            <a:pPr algn="just"/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4"/>
              </a:rPr>
              <a:t>mysvitlit.at.ua/load/materiali_do_urokiv/iljustraciji_do_tvoriv/iljustraciji_demetra_orfej_evridika_mifi_6_klas_do_virsha_rilke_11_klas/21-1-0-271</a:t>
            </a:r>
            <a:endParaRPr lang="uk-UA" sz="1600" dirty="0" smtClean="0"/>
          </a:p>
          <a:p>
            <a:pPr marL="0" indent="0" algn="just">
              <a:buNone/>
            </a:pPr>
            <a:endParaRPr lang="uk-UA" sz="1200" dirty="0" smtClean="0"/>
          </a:p>
          <a:p>
            <a:pPr algn="just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www.piplz.ru/page-id-748-pg-2.html</a:t>
            </a:r>
            <a:endParaRPr lang="uk-UA" dirty="0" smtClean="0"/>
          </a:p>
          <a:p>
            <a:pPr marL="0" indent="0" algn="just">
              <a:buNone/>
            </a:pPr>
            <a:endParaRPr lang="uk-UA" sz="1200" dirty="0" smtClean="0"/>
          </a:p>
          <a:p>
            <a:pPr algn="just"/>
            <a:r>
              <a:rPr lang="en-US" dirty="0"/>
              <a:t> </a:t>
            </a:r>
            <a:r>
              <a:rPr lang="en-US" dirty="0">
                <a:hlinkClick r:id="rId6"/>
              </a:rPr>
              <a:t>http://salonn.ru/article/318-rilke-ctranstvuyuschiy-ryitsar</a:t>
            </a:r>
            <a:r>
              <a:rPr lang="en-US" dirty="0" smtClean="0">
                <a:hlinkClick r:id="rId6"/>
              </a:rPr>
              <a:t>/</a:t>
            </a:r>
            <a:endParaRPr lang="uk-UA" dirty="0" smtClean="0"/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089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662" y="548640"/>
            <a:ext cx="7419704" cy="548640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chemeClr val="tx1"/>
                </a:solidFill>
                <a:cs typeface="Arial" panose="020B0604020202020204" pitchFamily="34" charset="0"/>
              </a:rPr>
              <a:t>План</a:t>
            </a:r>
            <a:endParaRPr lang="ru-RU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7725" y="1254034"/>
            <a:ext cx="7393577" cy="5303519"/>
          </a:xfrm>
          <a:ln>
            <a:noFill/>
          </a:ln>
          <a:effectLst/>
        </p:spPr>
        <p:txBody>
          <a:bodyPr>
            <a:normAutofit fontScale="92500" lnSpcReduction="20000"/>
          </a:bodyPr>
          <a:lstStyle/>
          <a:p>
            <a:pPr marL="534988" indent="-534988" algn="just"/>
            <a:r>
              <a:rPr lang="ru-RU" sz="2400" dirty="0"/>
              <a:t>Дитинство та юнацтво Р. М. Рільке</a:t>
            </a:r>
            <a:r>
              <a:rPr lang="ru-RU" sz="2400" dirty="0" smtClean="0"/>
              <a:t>.</a:t>
            </a:r>
          </a:p>
          <a:p>
            <a:pPr marL="534988" indent="-534988" algn="just">
              <a:buNone/>
            </a:pPr>
            <a:endParaRPr lang="ru-RU" sz="1400" dirty="0"/>
          </a:p>
          <a:p>
            <a:pPr marL="534988" indent="-534988" algn="just"/>
            <a:r>
              <a:rPr lang="uk-UA" sz="2400" dirty="0"/>
              <a:t>Періоди творчості поета</a:t>
            </a:r>
            <a:r>
              <a:rPr lang="uk-UA" sz="2400" dirty="0" smtClean="0"/>
              <a:t>.</a:t>
            </a:r>
          </a:p>
          <a:p>
            <a:pPr marL="534988" indent="-534988" algn="just">
              <a:buNone/>
            </a:pPr>
            <a:endParaRPr lang="uk-UA" sz="1400" dirty="0"/>
          </a:p>
          <a:p>
            <a:pPr marL="534988" indent="-534988" algn="just"/>
            <a:r>
              <a:rPr lang="ru-RU" sz="2400" dirty="0" smtClean="0"/>
              <a:t>Рільке та Україна.</a:t>
            </a:r>
          </a:p>
          <a:p>
            <a:pPr marL="0" indent="0" algn="just">
              <a:buNone/>
            </a:pPr>
            <a:endParaRPr lang="ru-RU" sz="1500" dirty="0" smtClean="0"/>
          </a:p>
          <a:p>
            <a:pPr marL="534988" indent="-534988" algn="just"/>
            <a:r>
              <a:rPr lang="uk-UA" sz="2400" dirty="0" smtClean="0"/>
              <a:t>Одруження.</a:t>
            </a:r>
          </a:p>
          <a:p>
            <a:pPr marL="0" indent="0" algn="just">
              <a:buNone/>
            </a:pPr>
            <a:endParaRPr lang="uk-UA" sz="1500" dirty="0" smtClean="0"/>
          </a:p>
          <a:p>
            <a:pPr marL="534988" indent="-534988" algn="just"/>
            <a:r>
              <a:rPr lang="uk-UA" sz="2400" dirty="0" smtClean="0"/>
              <a:t>Останні роки життя.</a:t>
            </a:r>
            <a:endParaRPr lang="ru-RU" sz="2400" dirty="0" smtClean="0"/>
          </a:p>
          <a:p>
            <a:pPr marL="534988" indent="-534988" algn="just">
              <a:buNone/>
            </a:pPr>
            <a:endParaRPr lang="ru-RU" sz="1400" dirty="0" smtClean="0"/>
          </a:p>
          <a:p>
            <a:pPr marL="534988" indent="-534988" algn="just"/>
            <a:r>
              <a:rPr lang="ru-RU" sz="2400" dirty="0"/>
              <a:t>Читання вірша «Орфей, Еврідіка, Гермес</a:t>
            </a:r>
            <a:r>
              <a:rPr lang="ru-RU" sz="2400" dirty="0" smtClean="0"/>
              <a:t>».</a:t>
            </a:r>
          </a:p>
          <a:p>
            <a:pPr marL="534988" indent="-534988" algn="just">
              <a:buNone/>
            </a:pPr>
            <a:endParaRPr lang="ru-RU" sz="1400" dirty="0" smtClean="0"/>
          </a:p>
          <a:p>
            <a:pPr marL="534988" indent="-534988" algn="just"/>
            <a:r>
              <a:rPr lang="ru-RU" sz="2400" dirty="0" smtClean="0"/>
              <a:t>Сонет </a:t>
            </a:r>
            <a:r>
              <a:rPr lang="ru-RU" sz="2400" dirty="0"/>
              <a:t>«Ось дерево звелось</a:t>
            </a:r>
            <a:r>
              <a:rPr lang="ru-RU" sz="2400" dirty="0" smtClean="0"/>
              <a:t>…».</a:t>
            </a:r>
          </a:p>
          <a:p>
            <a:pPr marL="534988" indent="-534988" algn="just">
              <a:buNone/>
            </a:pPr>
            <a:endParaRPr lang="ru-RU" sz="1400" dirty="0" smtClean="0"/>
          </a:p>
          <a:p>
            <a:pPr marL="534988" indent="-534988" algn="just"/>
            <a:r>
              <a:rPr lang="ru-RU" sz="2400" dirty="0"/>
              <a:t>Р. М. Рільке – Орфей ХХ століття</a:t>
            </a:r>
            <a:r>
              <a:rPr lang="ru-RU" sz="2400" dirty="0" smtClean="0"/>
              <a:t>.</a:t>
            </a:r>
            <a:endParaRPr lang="ru-RU" b="1" dirty="0"/>
          </a:p>
          <a:p>
            <a:pPr marL="352425" indent="-352425"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3494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4949" y="156753"/>
            <a:ext cx="8582297" cy="67926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План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4000" dirty="0" smtClean="0">
                <a:cs typeface="Arial" panose="020B0604020202020204" pitchFamily="34" charset="0"/>
              </a:rPr>
              <a:t>Д</a:t>
            </a:r>
            <a:r>
              <a:rPr lang="ru-RU" sz="4000" dirty="0" smtClean="0">
                <a:cs typeface="Arial" panose="020B0604020202020204" pitchFamily="34" charset="0"/>
              </a:rPr>
              <a:t>итинство </a:t>
            </a:r>
            <a:r>
              <a:rPr lang="ru-RU" sz="4000" dirty="0">
                <a:cs typeface="Arial" panose="020B0604020202020204" pitchFamily="34" charset="0"/>
              </a:rPr>
              <a:t>та юнацтво Р. М. </a:t>
            </a:r>
            <a:r>
              <a:rPr lang="ru-RU" sz="4000" dirty="0" smtClean="0">
                <a:cs typeface="Arial" panose="020B0604020202020204" pitchFamily="34" charset="0"/>
              </a:rPr>
              <a:t>Рільке</a:t>
            </a:r>
            <a:endParaRPr lang="ru-RU" sz="4000" dirty="0"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0734599"/>
              </p:ext>
            </p:extLst>
          </p:nvPr>
        </p:nvGraphicFramePr>
        <p:xfrm>
          <a:off x="326571" y="836022"/>
          <a:ext cx="8739052" cy="5891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7351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85" y="271054"/>
            <a:ext cx="7419704" cy="548640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tx1"/>
                </a:solidFill>
              </a:rPr>
              <a:t>Три періоди творчості Рільке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1965" y="1789610"/>
            <a:ext cx="7968344" cy="4872443"/>
          </a:xfrm>
          <a:ln>
            <a:noFill/>
          </a:ln>
          <a:effectLst/>
        </p:spPr>
        <p:txBody>
          <a:bodyPr/>
          <a:lstStyle/>
          <a:p>
            <a:r>
              <a:rPr lang="uk-UA" b="1" dirty="0" smtClean="0"/>
              <a:t>І – 1894 – 1897 рр.  </a:t>
            </a:r>
            <a:r>
              <a:rPr lang="uk-UA" dirty="0" smtClean="0"/>
              <a:t>– празький:</a:t>
            </a:r>
          </a:p>
          <a:p>
            <a:pPr marL="352425" indent="0" algn="just">
              <a:buNone/>
            </a:pPr>
            <a:r>
              <a:rPr lang="uk-UA" dirty="0" smtClean="0"/>
              <a:t>Зб. </a:t>
            </a:r>
            <a:r>
              <a:rPr lang="uk-UA" i="1" dirty="0" smtClean="0"/>
              <a:t>«Життя й пісні»</a:t>
            </a:r>
            <a:r>
              <a:rPr lang="uk-UA" dirty="0" smtClean="0"/>
              <a:t>, </a:t>
            </a:r>
            <a:r>
              <a:rPr lang="uk-UA" i="1" dirty="0" smtClean="0"/>
              <a:t>«Подорожник» </a:t>
            </a:r>
            <a:r>
              <a:rPr lang="uk-UA" dirty="0" smtClean="0"/>
              <a:t>(1895), </a:t>
            </a:r>
            <a:r>
              <a:rPr lang="ru-RU" i="1" dirty="0"/>
              <a:t>«</a:t>
            </a:r>
            <a:r>
              <a:rPr lang="ru-RU" i="1" dirty="0" smtClean="0"/>
              <a:t>Дари ларам</a:t>
            </a:r>
            <a:r>
              <a:rPr lang="ru-RU" i="1" dirty="0"/>
              <a:t>» («</a:t>
            </a:r>
            <a:r>
              <a:rPr lang="en-US" i="1" dirty="0" smtClean="0"/>
              <a:t>Laren</a:t>
            </a:r>
            <a:r>
              <a:rPr lang="uk-UA" i="1" dirty="0" smtClean="0"/>
              <a:t>-</a:t>
            </a:r>
            <a:r>
              <a:rPr lang="en-US" i="1" dirty="0" smtClean="0"/>
              <a:t>opfer»)</a:t>
            </a:r>
            <a:r>
              <a:rPr lang="uk-UA" i="1" dirty="0" smtClean="0"/>
              <a:t> </a:t>
            </a:r>
            <a:r>
              <a:rPr lang="uk-UA" dirty="0" smtClean="0"/>
              <a:t>(1896), </a:t>
            </a:r>
            <a:r>
              <a:rPr lang="uk-UA" i="1" dirty="0" smtClean="0"/>
              <a:t>«Вінчаний піснями» </a:t>
            </a:r>
            <a:r>
              <a:rPr lang="uk-UA" dirty="0" smtClean="0"/>
              <a:t>(1896).</a:t>
            </a:r>
          </a:p>
          <a:p>
            <a:pPr marL="352425" indent="-352425" algn="just"/>
            <a:r>
              <a:rPr lang="uk-UA" b="1" dirty="0" smtClean="0"/>
              <a:t>ІІ – 1898 – 1918 рр. </a:t>
            </a:r>
            <a:r>
              <a:rPr lang="uk-UA" dirty="0" smtClean="0"/>
              <a:t>– роки подорожей, період філософської та естетичної еволюції Рільке:</a:t>
            </a:r>
          </a:p>
          <a:p>
            <a:pPr marL="0" indent="0" algn="just">
              <a:buNone/>
              <a:tabLst>
                <a:tab pos="274638" algn="l"/>
              </a:tabLst>
            </a:pPr>
            <a:r>
              <a:rPr lang="uk-UA" dirty="0" smtClean="0"/>
              <a:t>     збірки </a:t>
            </a:r>
            <a:r>
              <a:rPr lang="uk-UA" i="1" dirty="0" smtClean="0"/>
              <a:t>«Книга годин» – «Книга прощ», «Часослов»  </a:t>
            </a:r>
            <a:r>
              <a:rPr lang="uk-UA" dirty="0" smtClean="0"/>
              <a:t>(1905), </a:t>
            </a:r>
            <a:r>
              <a:rPr lang="uk-UA" i="1" dirty="0" smtClean="0"/>
              <a:t>«Нові 	вірші»</a:t>
            </a:r>
            <a:r>
              <a:rPr lang="uk-UA" dirty="0" smtClean="0"/>
              <a:t> (1907 – 1908), роман </a:t>
            </a:r>
            <a:r>
              <a:rPr lang="uk-UA" i="1" dirty="0" smtClean="0"/>
              <a:t>«Нотатки  	 Мальте Лаурідса Брігге»</a:t>
            </a:r>
            <a:r>
              <a:rPr lang="uk-UA" dirty="0" smtClean="0"/>
              <a:t> 	(1910); монографії </a:t>
            </a:r>
            <a:r>
              <a:rPr lang="uk-UA" dirty="0"/>
              <a:t> </a:t>
            </a:r>
            <a:r>
              <a:rPr lang="uk-UA" i="1" dirty="0" smtClean="0"/>
              <a:t>«Ворпсведе» </a:t>
            </a:r>
            <a:r>
              <a:rPr lang="uk-UA" dirty="0" smtClean="0"/>
              <a:t>(1903) та </a:t>
            </a:r>
            <a:r>
              <a:rPr lang="uk-UA" i="1" dirty="0" smtClean="0"/>
              <a:t>«Роден»  </a:t>
            </a:r>
            <a:r>
              <a:rPr lang="uk-UA" dirty="0" smtClean="0"/>
              <a:t>(1905).  </a:t>
            </a:r>
          </a:p>
          <a:p>
            <a:pPr marL="352425" indent="-352425" algn="just"/>
            <a:r>
              <a:rPr lang="uk-UA" b="1" dirty="0" smtClean="0"/>
              <a:t>ІІІ – 1919 – 1926 рр. </a:t>
            </a:r>
            <a:r>
              <a:rPr lang="uk-UA" dirty="0" smtClean="0"/>
              <a:t>– період осмислення і роздумів: </a:t>
            </a:r>
          </a:p>
          <a:p>
            <a:pPr marL="400050" lvl="1" indent="0" algn="just">
              <a:buNone/>
            </a:pPr>
            <a:r>
              <a:rPr lang="uk-UA" sz="1800" dirty="0"/>
              <a:t>з</a:t>
            </a:r>
            <a:r>
              <a:rPr lang="uk-UA" sz="1800" dirty="0" smtClean="0"/>
              <a:t>авершив поетичні цикли </a:t>
            </a:r>
            <a:r>
              <a:rPr lang="uk-UA" sz="1800" i="1" dirty="0" smtClean="0"/>
              <a:t>«Дуїнянські елегії» </a:t>
            </a:r>
            <a:r>
              <a:rPr lang="uk-UA" sz="1800" dirty="0" smtClean="0"/>
              <a:t>та </a:t>
            </a:r>
            <a:r>
              <a:rPr lang="uk-UA" sz="1800" i="1" dirty="0" smtClean="0"/>
              <a:t>«Сонети до Орфея» </a:t>
            </a:r>
            <a:r>
              <a:rPr lang="uk-UA" sz="1800" dirty="0" smtClean="0"/>
              <a:t>(1923), які вважають вершиною творчості </a:t>
            </a:r>
            <a:r>
              <a:rPr lang="uk-UA" sz="1800" dirty="0"/>
              <a:t>Р</a:t>
            </a:r>
            <a:r>
              <a:rPr lang="uk-UA" sz="1800" dirty="0" smtClean="0"/>
              <a:t>ільке.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78" y="863584"/>
            <a:ext cx="1332411" cy="185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993" y="104504"/>
            <a:ext cx="7772400" cy="5987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Рільке та Україна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2778" y="596006"/>
            <a:ext cx="8033656" cy="2210866"/>
          </a:xfrm>
        </p:spPr>
        <p:txBody>
          <a:bodyPr/>
          <a:lstStyle/>
          <a:p>
            <a:pPr algn="just"/>
            <a:r>
              <a:rPr lang="uk-UA" sz="2300" dirty="0" smtClean="0"/>
              <a:t>У 1897 р. Рільке познайомився з німецькою письме-нницею </a:t>
            </a:r>
            <a:r>
              <a:rPr lang="uk-UA" sz="2300" b="1" dirty="0" smtClean="0"/>
              <a:t>Лу Андреас-Саломе</a:t>
            </a:r>
            <a:r>
              <a:rPr lang="uk-UA" sz="2300" dirty="0" smtClean="0"/>
              <a:t>. Вона народилась, провела своє дитинство і юність у Росії. Її захоплюючі розповіді сприяли тому, що поет двічі вирушав у мандри російськими землями.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3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66" y="2917059"/>
            <a:ext cx="2508068" cy="3743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000" y="2917059"/>
            <a:ext cx="2343952" cy="3743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501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623" y="609600"/>
            <a:ext cx="6090087" cy="2895600"/>
          </a:xfrm>
        </p:spPr>
        <p:txBody>
          <a:bodyPr>
            <a:normAutofit/>
          </a:bodyPr>
          <a:lstStyle/>
          <a:p>
            <a:pPr algn="just"/>
            <a:r>
              <a:rPr lang="uk-UA" sz="2200" dirty="0" smtClean="0"/>
              <a:t>…Пишу в дорозі. Незабутній мій «росій-ський досвід». Я вперше побачив святу </a:t>
            </a:r>
            <a:r>
              <a:rPr lang="uk-UA" sz="2200" dirty="0"/>
              <a:t>Р</a:t>
            </a:r>
            <a:r>
              <a:rPr lang="uk-UA" sz="2200" dirty="0" smtClean="0"/>
              <a:t>усь... Москва, Петербург – це таке вели-чне і невимовне. Зустріч із Левом Толстим – цим генієм – справжній подарунок для мене. …Першого ж дня завітав до худож-ника Леоніда Пастернака…  саме він познайомив мене з Толстим…</a:t>
            </a:r>
            <a:endParaRPr lang="ru-RU" sz="2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uk-UA" dirty="0" smtClean="0"/>
              <a:t>Із листа </a:t>
            </a:r>
            <a:r>
              <a:rPr lang="uk-UA" dirty="0"/>
              <a:t>Р</a:t>
            </a:r>
            <a:r>
              <a:rPr lang="uk-UA" dirty="0" smtClean="0"/>
              <a:t>ільке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62594" y="5747658"/>
            <a:ext cx="2276888" cy="857278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uk-UA" i="1" dirty="0" smtClean="0"/>
              <a:t>Леонід Пастернак.</a:t>
            </a:r>
          </a:p>
          <a:p>
            <a:pPr algn="ctr"/>
            <a:r>
              <a:rPr lang="uk-UA" dirty="0" smtClean="0"/>
              <a:t>Начерк до портрета Рільке. 1927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31" y="3505200"/>
            <a:ext cx="2171537" cy="323958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5629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4799" y="608353"/>
            <a:ext cx="7249886" cy="3989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300" b="1" dirty="0" smtClean="0"/>
              <a:t>Двічі Рільке вирушав у мандри російськими землями:</a:t>
            </a:r>
          </a:p>
          <a:p>
            <a:r>
              <a:rPr lang="uk-UA" sz="2300" dirty="0"/>
              <a:t>у</a:t>
            </a:r>
            <a:r>
              <a:rPr lang="uk-UA" sz="2300" dirty="0" smtClean="0"/>
              <a:t> квітні – травні 1899 р.;</a:t>
            </a:r>
          </a:p>
          <a:p>
            <a:r>
              <a:rPr lang="uk-UA" sz="2300" dirty="0"/>
              <a:t>в</a:t>
            </a:r>
            <a:r>
              <a:rPr lang="uk-UA" sz="2300" dirty="0" smtClean="0"/>
              <a:t>есною – літом 1900 р.</a:t>
            </a:r>
          </a:p>
          <a:p>
            <a:pPr marL="0" indent="0">
              <a:buNone/>
            </a:pPr>
            <a:endParaRPr lang="uk-UA" sz="800" dirty="0" smtClean="0"/>
          </a:p>
          <a:p>
            <a:pPr marL="0" indent="0" algn="just">
              <a:buNone/>
            </a:pPr>
            <a:r>
              <a:rPr lang="ru-RU" sz="2300" dirty="0"/>
              <a:t>Росія й Україна були для нього однією «святою Руссю», одним світом, сприйнятим у різкому контрасті з </a:t>
            </a:r>
            <a:r>
              <a:rPr lang="ru-RU" sz="2300" dirty="0" smtClean="0"/>
              <a:t>буржуазною </a:t>
            </a:r>
            <a:r>
              <a:rPr lang="ru-RU" sz="2300" dirty="0"/>
              <a:t>Європою. Рільке </a:t>
            </a:r>
            <a:r>
              <a:rPr lang="ru-RU" sz="2300" dirty="0" smtClean="0"/>
              <a:t>захоп-лювала </a:t>
            </a:r>
            <a:r>
              <a:rPr lang="ru-RU" sz="2300" dirty="0"/>
              <a:t>релігійність </a:t>
            </a:r>
            <a:r>
              <a:rPr lang="ru-RU" sz="2300" dirty="0" smtClean="0"/>
              <a:t>селянства</a:t>
            </a:r>
            <a:r>
              <a:rPr lang="ru-RU" sz="2300" dirty="0"/>
              <a:t>, його вразило святкування Великодня у Москві та Трійці у Києві</a:t>
            </a:r>
            <a:r>
              <a:rPr lang="ru-RU" sz="2300" dirty="0" smtClean="0"/>
              <a:t>.</a:t>
            </a:r>
          </a:p>
          <a:p>
            <a:pPr marL="0" indent="0" algn="just">
              <a:buNone/>
            </a:pPr>
            <a:endParaRPr lang="uk-UA" sz="2500" dirty="0"/>
          </a:p>
          <a:p>
            <a:pPr marL="0" indent="0" algn="just">
              <a:buNone/>
            </a:pPr>
            <a:endParaRPr lang="ru-RU" sz="2500" dirty="0" smtClean="0"/>
          </a:p>
          <a:p>
            <a:pPr marL="0" indent="0" algn="just">
              <a:buNone/>
            </a:pPr>
            <a:endParaRPr lang="uk-UA" sz="2500" dirty="0"/>
          </a:p>
          <a:p>
            <a:pPr marL="0" indent="0" algn="just">
              <a:buNone/>
            </a:pPr>
            <a:endParaRPr lang="ru-RU" sz="2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21" y="1118546"/>
            <a:ext cx="2475236" cy="15892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-240" r="-620" b="3365"/>
          <a:stretch/>
        </p:blipFill>
        <p:spPr>
          <a:xfrm>
            <a:off x="2519145" y="4598127"/>
            <a:ext cx="2147671" cy="1773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622" r="1905" b="2505"/>
          <a:stretch/>
        </p:blipFill>
        <p:spPr>
          <a:xfrm>
            <a:off x="4719332" y="4598126"/>
            <a:ext cx="2723207" cy="17735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2"/>
          <a:stretch/>
        </p:blipFill>
        <p:spPr>
          <a:xfrm>
            <a:off x="7547306" y="4598126"/>
            <a:ext cx="1392041" cy="17735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2610" r="7556" b="2000"/>
          <a:stretch/>
        </p:blipFill>
        <p:spPr>
          <a:xfrm>
            <a:off x="244554" y="4598126"/>
            <a:ext cx="2207623" cy="17901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5841" y="6397736"/>
            <a:ext cx="793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Канів                   Кременчук                      Полтава                      Харків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426927" y="1118545"/>
            <a:ext cx="2253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dirty="0" smtClean="0">
                <a:solidFill>
                  <a:schemeClr val="bg1"/>
                </a:solidFill>
              </a:rPr>
              <a:t>Києво-Печерська лавра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9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78" y="169816"/>
            <a:ext cx="8660674" cy="520337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Твори, навіяні українськими враженнями: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3335" y="2977240"/>
            <a:ext cx="6766559" cy="3767397"/>
          </a:xfrm>
        </p:spPr>
        <p:txBody>
          <a:bodyPr/>
          <a:lstStyle/>
          <a:p>
            <a:pPr algn="just"/>
            <a:r>
              <a:rPr lang="uk-UA" sz="2400" dirty="0" smtClean="0"/>
              <a:t>Вірш </a:t>
            </a:r>
            <a:r>
              <a:rPr lang="uk-UA" sz="2400" i="1" dirty="0" smtClean="0"/>
              <a:t>«В оцім селі стоїть останній дім…».</a:t>
            </a:r>
          </a:p>
          <a:p>
            <a:pPr algn="just"/>
            <a:r>
              <a:rPr lang="uk-UA" sz="2400" dirty="0" smtClean="0"/>
              <a:t>Поема </a:t>
            </a:r>
            <a:r>
              <a:rPr lang="uk-UA" sz="2400" i="1" dirty="0" smtClean="0"/>
              <a:t>«Карл ХІІ, король шведський, їде степами України».</a:t>
            </a:r>
          </a:p>
          <a:p>
            <a:pPr algn="just"/>
            <a:r>
              <a:rPr lang="uk-UA" sz="2400" dirty="0" smtClean="0"/>
              <a:t>Оповідання </a:t>
            </a:r>
            <a:r>
              <a:rPr lang="uk-UA" sz="2400" i="1" dirty="0" smtClean="0"/>
              <a:t>«Пісня про Правду».</a:t>
            </a:r>
          </a:p>
          <a:p>
            <a:pPr algn="just"/>
            <a:r>
              <a:rPr lang="uk-UA" sz="2400" dirty="0" smtClean="0"/>
              <a:t>Оповідання </a:t>
            </a:r>
            <a:r>
              <a:rPr lang="uk-UA" sz="2400" i="1" dirty="0" smtClean="0"/>
              <a:t>«Як старий Тимофій співав, умираючи».</a:t>
            </a:r>
          </a:p>
          <a:p>
            <a:pPr algn="just"/>
            <a:r>
              <a:rPr lang="uk-UA" sz="2400" i="1" dirty="0" smtClean="0"/>
              <a:t>«Книга годин» – «Книга прощ».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0" r="1" b="36851"/>
          <a:stretch/>
        </p:blipFill>
        <p:spPr>
          <a:xfrm>
            <a:off x="2999072" y="832211"/>
            <a:ext cx="3135086" cy="2002971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99979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920</TotalTime>
  <Words>1145</Words>
  <Application>Microsoft Office PowerPoint</Application>
  <PresentationFormat>Экран (4:3)</PresentationFormat>
  <Paragraphs>121</Paragraphs>
  <Slides>22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Calibri</vt:lpstr>
      <vt:lpstr>Century Gothic</vt:lpstr>
      <vt:lpstr>Wingdings 3</vt:lpstr>
      <vt:lpstr>Легкий дым</vt:lpstr>
      <vt:lpstr>Презентация PowerPoint</vt:lpstr>
      <vt:lpstr>Мабуть, тисячі людей пройшло повз цю мо-лоду людину з дещо слов’янським, без єди-ної різкої риси, облич-чям, пройшли не підо-зрюючи, що це поет, і до того ж один з най-видатніших у столітті.                       Стефан Цвейг</vt:lpstr>
      <vt:lpstr>План</vt:lpstr>
      <vt:lpstr>План        Дитинство та юнацтво Р. М. Рільке</vt:lpstr>
      <vt:lpstr>Три періоди творчості Рільке</vt:lpstr>
      <vt:lpstr>Рільке та Україна</vt:lpstr>
      <vt:lpstr>…Пишу в дорозі. Незабутній мій «росій-ський досвід». Я вперше побачив святу Русь... Москва, Петербург – це таке вели-чне і невимовне. Зустріч із Левом Толстим – цим генієм – справжній подарунок для мене. …Першого ж дня завітав до худож-ника Леоніда Пастернака…  саме він познайомив мене з Толстим…</vt:lpstr>
      <vt:lpstr>Презентация PowerPoint</vt:lpstr>
      <vt:lpstr>Твори, навіяні українськими враженнями:</vt:lpstr>
      <vt:lpstr>«Пісня про Правду»</vt:lpstr>
      <vt:lpstr>Мамо! Я вже два тижні у Києві… Безперечно, Київ – то є найсильніші враження. Це «місто близьке до Бога». Я б хотів тут оселитися на-завжди. Тут мені відкрилася «одвічна руська сутність», насамперед пам’ятки культури давнини. А які тут церкви і собори… А вели-чна лавра… Це не передати словами… </vt:lpstr>
      <vt:lpstr>Рільке з дружиною</vt:lpstr>
      <vt:lpstr>Останні  роки життя</vt:lpstr>
      <vt:lpstr>Рільке обрав місце свого поховання в Монтре, біля церкви Сер-Роман у Рароні, неподалік від Мюзо. Помер від лейкемії  29. 12. 1926 р.</vt:lpstr>
      <vt:lpstr>«Орфей, Еврідіка, Гермес» Бесіда за змістом вірша</vt:lpstr>
      <vt:lpstr>«Орфей, Еврідіка, Гермес»</vt:lpstr>
      <vt:lpstr>«Орфей, Еврідіка, Гермес»</vt:lpstr>
      <vt:lpstr>Орфей і Еврідіка</vt:lpstr>
      <vt:lpstr>Сонет «Ось дерево звелось…»</vt:lpstr>
      <vt:lpstr>Сонет «Ось дерево звелось…»</vt:lpstr>
      <vt:lpstr>Р. М. Рільке – Орфей ХХ століття</vt:lpstr>
      <vt:lpstr>Використана література та Інтернет-ресурси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Кричфалушій</dc:creator>
  <cp:lastModifiedBy>Кричфалушій</cp:lastModifiedBy>
  <cp:revision>93</cp:revision>
  <dcterms:created xsi:type="dcterms:W3CDTF">2013-11-13T14:49:55Z</dcterms:created>
  <dcterms:modified xsi:type="dcterms:W3CDTF">2013-11-15T06:22:41Z</dcterms:modified>
</cp:coreProperties>
</file>